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3" r:id="rId4"/>
    <p:sldId id="287" r:id="rId5"/>
    <p:sldId id="258" r:id="rId6"/>
    <p:sldId id="264" r:id="rId7"/>
    <p:sldId id="265" r:id="rId8"/>
    <p:sldId id="284" r:id="rId9"/>
    <p:sldId id="266" r:id="rId10"/>
    <p:sldId id="275" r:id="rId11"/>
    <p:sldId id="278" r:id="rId12"/>
    <p:sldId id="274" r:id="rId13"/>
    <p:sldId id="272" r:id="rId14"/>
    <p:sldId id="271" r:id="rId15"/>
    <p:sldId id="282" r:id="rId16"/>
    <p:sldId id="288" r:id="rId17"/>
    <p:sldId id="267" r:id="rId18"/>
    <p:sldId id="259" r:id="rId19"/>
    <p:sldId id="268" r:id="rId20"/>
    <p:sldId id="270" r:id="rId21"/>
    <p:sldId id="285" r:id="rId22"/>
    <p:sldId id="286" r:id="rId23"/>
    <p:sldId id="276" r:id="rId24"/>
    <p:sldId id="281" r:id="rId25"/>
    <p:sldId id="280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ejandro Santiago" initials="A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FFFFCC"/>
    <a:srgbClr val="800080"/>
    <a:srgbClr val="00FF00"/>
    <a:srgbClr val="0000FF"/>
    <a:srgbClr val="008000"/>
    <a:srgbClr val="CCFF99"/>
    <a:srgbClr val="99FF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2718" autoAdjust="0"/>
  </p:normalViewPr>
  <p:slideViewPr>
    <p:cSldViewPr>
      <p:cViewPr varScale="1">
        <p:scale>
          <a:sx n="108" d="100"/>
          <a:sy n="108" d="100"/>
        </p:scale>
        <p:origin x="-172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95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54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5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2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38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09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6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8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95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2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55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74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1412776"/>
            <a:ext cx="7344816" cy="2088232"/>
          </a:xfrm>
        </p:spPr>
        <p:txBody>
          <a:bodyPr>
            <a:noAutofit/>
          </a:bodyPr>
          <a:lstStyle/>
          <a:p>
            <a:r>
              <a:rPr lang="ca-ES" sz="6600" b="1" dirty="0" smtClean="0">
                <a:latin typeface="BankGothic Md BT" pitchFamily="34" charset="0"/>
                <a:cs typeface="Arial" pitchFamily="34" charset="0"/>
              </a:rPr>
              <a:t>AEON SPACE FIGHTER</a:t>
            </a:r>
            <a:endParaRPr lang="ca-ES" sz="6600" b="1" dirty="0">
              <a:latin typeface="BankGothic Md BT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8064" y="4869160"/>
            <a:ext cx="3560440" cy="1703040"/>
          </a:xfrm>
        </p:spPr>
        <p:txBody>
          <a:bodyPr>
            <a:normAutofit lnSpcReduction="10000"/>
          </a:bodyPr>
          <a:lstStyle/>
          <a:p>
            <a:pPr algn="r"/>
            <a:r>
              <a:rPr lang="ca-ES" sz="14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Alejandro Santiago Varela</a:t>
            </a:r>
          </a:p>
          <a:p>
            <a:pPr algn="r"/>
            <a:r>
              <a:rPr lang="ca-ES"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Enginyeria Informàtica</a:t>
            </a:r>
          </a:p>
          <a:p>
            <a:pPr algn="r"/>
            <a:endParaRPr lang="ca-ES" sz="1400" b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ca-ES" sz="14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Prof. Roman Roset Mayals</a:t>
            </a:r>
            <a:endParaRPr lang="ca-ES" sz="140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ca-ES"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Universidad Oberta de Catalunya (UOC)</a:t>
            </a:r>
          </a:p>
          <a:p>
            <a:pPr algn="r"/>
            <a:endParaRPr lang="ca-ES" sz="140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ca-ES"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06-06-2012</a:t>
            </a:r>
            <a:endParaRPr lang="ca-ES" sz="14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292622"/>
            <a:ext cx="1584176" cy="114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59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8229600" cy="1143000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latin typeface="Arial" pitchFamily="34" charset="0"/>
                <a:cs typeface="Arial" pitchFamily="34" charset="0"/>
              </a:rPr>
              <a:t>OPENGL per Android, OPENGL ES</a:t>
            </a:r>
            <a:endParaRPr lang="en-GB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256" y="1600201"/>
            <a:ext cx="8229600" cy="452596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>
                <a:latin typeface="Arial" pitchFamily="34" charset="0"/>
                <a:cs typeface="Arial" pitchFamily="34" charset="0"/>
              </a:rPr>
              <a:t>OpenGL ES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(OpenGL </a:t>
            </a:r>
            <a:r>
              <a:rPr lang="ca-ES" sz="1600" dirty="0">
                <a:latin typeface="Arial" pitchFamily="34" charset="0"/>
                <a:cs typeface="Arial" pitchFamily="34" charset="0"/>
              </a:rPr>
              <a:t>for Embedded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Systems) es </a:t>
            </a:r>
            <a:r>
              <a:rPr lang="ca-ES" sz="1600" dirty="0">
                <a:latin typeface="Arial" pitchFamily="34" charset="0"/>
                <a:cs typeface="Arial" pitchFamily="34" charset="0"/>
              </a:rPr>
              <a:t>una plataforma lliure per el manegament de gràfics en 2D i 3D  en sistemes encastats (“Embedded Systems”). Consisteix en un subconjunt de les rutines de OpenGL per PC, creant una interfície a baix nivell entre el programari i el hardware d’acceleració gràfica molt potent. </a:t>
            </a:r>
            <a:endParaRPr lang="ca-ES" sz="1600" dirty="0" smtClean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Les </a:t>
            </a:r>
            <a:r>
              <a:rPr lang="ca-ES" sz="1600" dirty="0">
                <a:latin typeface="Arial" pitchFamily="34" charset="0"/>
                <a:cs typeface="Arial" pitchFamily="34" charset="0"/>
              </a:rPr>
              <a:t>característiques principals de les dues versions existents de OpenGL ES son les següents: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400" u="sng" dirty="0">
                <a:latin typeface="Arial" pitchFamily="34" charset="0"/>
                <a:cs typeface="Arial" pitchFamily="34" charset="0"/>
              </a:rPr>
              <a:t>OpenGL ES 1.x:</a:t>
            </a:r>
            <a:r>
              <a:rPr lang="ca-ES" sz="1400" dirty="0">
                <a:latin typeface="Arial" pitchFamily="34" charset="0"/>
                <a:cs typeface="Arial" pitchFamily="34" charset="0"/>
              </a:rPr>
              <a:t> (per maquinari fix) Està definida seguint la versió 1.5 de OpenGL i posa èmfasi en l’acceleració per maquinari a part de ser totalment compatible amb la versió 1.0. Proveeix una millor funcionalitat, qualitat d’imatge i optimització per augmentar el rendiment i reduir el us de memòria per estalviar energia (punt crític en els dispositius mòbils).</a:t>
            </a:r>
            <a:endParaRPr lang="en-GB" sz="1400" dirty="0">
              <a:latin typeface="Arial" pitchFamily="34" charset="0"/>
              <a:cs typeface="Arial" pitchFamily="34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400" u="sng" dirty="0">
                <a:latin typeface="Arial" pitchFamily="34" charset="0"/>
                <a:cs typeface="Arial" pitchFamily="34" charset="0"/>
              </a:rPr>
              <a:t>OpenGL ES 2.0: </a:t>
            </a:r>
            <a:r>
              <a:rPr lang="ca-ES" sz="1400" dirty="0">
                <a:latin typeface="Arial" pitchFamily="34" charset="0"/>
                <a:cs typeface="Arial" pitchFamily="34" charset="0"/>
              </a:rPr>
              <a:t>(per maquinari programable),Està definida seguint la versió 2.0 de OpenGL, posa accent a la part de programació gràfica en 3D amb la capacitat de crear “shader”, “vèrtex”, ombres etc (característiques útils a l’hora de fer els càlculs d’aquests objectes). </a:t>
            </a:r>
            <a:endParaRPr lang="en-GB" sz="1400" dirty="0"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en-GB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878566"/>
            <a:ext cx="1807346" cy="62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5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3600" b="1" dirty="0" smtClean="0">
                <a:latin typeface="Arial" pitchFamily="34" charset="0"/>
                <a:cs typeface="Arial" pitchFamily="34" charset="0"/>
              </a:rPr>
              <a:t>EL PROJECTE</a:t>
            </a:r>
            <a:endParaRPr lang="ca-E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43" y="2111479"/>
            <a:ext cx="1526083" cy="148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495" y="4402000"/>
            <a:ext cx="1728192" cy="198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15" y="1864785"/>
            <a:ext cx="2393826" cy="172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58094"/>
            <a:ext cx="1232342" cy="137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98861"/>
            <a:ext cx="1889944" cy="188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26" y="4402000"/>
            <a:ext cx="3262021" cy="113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16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Autofit/>
          </a:bodyPr>
          <a:lstStyle/>
          <a:p>
            <a:r>
              <a:rPr lang="ca-ES" sz="2600" b="1" i="1" smtClean="0">
                <a:latin typeface="Arial" pitchFamily="34" charset="0"/>
                <a:cs typeface="Arial" pitchFamily="34" charset="0"/>
              </a:rPr>
              <a:t>SOFTWARE DEVELOPMENT LIFECYCLE</a:t>
            </a:r>
            <a:endParaRPr lang="ca-ES" sz="2600" b="1" i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96" y="1791479"/>
            <a:ext cx="4320480" cy="428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9992" y="1791479"/>
            <a:ext cx="187220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a-ES" dirty="0" smtClean="0">
                <a:latin typeface="Arial" pitchFamily="34" charset="0"/>
                <a:cs typeface="Arial" pitchFamily="34" charset="0"/>
              </a:rPr>
              <a:t>1. Planificació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5734" y="2347958"/>
            <a:ext cx="324036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a-ES" dirty="0" smtClean="0">
                <a:latin typeface="Arial" pitchFamily="34" charset="0"/>
                <a:cs typeface="Arial" pitchFamily="34" charset="0"/>
              </a:rPr>
              <a:t>2. Anàlisis de Requeriments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7671" y="2904511"/>
            <a:ext cx="329075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a-ES" dirty="0" smtClean="0">
                <a:latin typeface="Arial" pitchFamily="34" charset="0"/>
                <a:cs typeface="Arial" pitchFamily="34" charset="0"/>
              </a:rPr>
              <a:t>3. Disseny i Desenvolupament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9142" y="3457445"/>
            <a:ext cx="224529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a-ES" dirty="0" smtClean="0">
                <a:latin typeface="Arial" pitchFamily="34" charset="0"/>
                <a:cs typeface="Arial" pitchFamily="34" charset="0"/>
              </a:rPr>
              <a:t>4. Implementació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2120" y="4102233"/>
            <a:ext cx="28803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a-ES" dirty="0" smtClean="0">
                <a:latin typeface="Arial" pitchFamily="34" charset="0"/>
                <a:cs typeface="Arial" pitchFamily="34" charset="0"/>
              </a:rPr>
              <a:t>5. Proves e Integració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065" y="4726607"/>
            <a:ext cx="1997344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a-ES" dirty="0" smtClean="0">
                <a:latin typeface="Arial" pitchFamily="34" charset="0"/>
                <a:cs typeface="Arial" pitchFamily="34" charset="0"/>
              </a:rPr>
              <a:t>6. Avaluació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5727" y="5359176"/>
            <a:ext cx="162026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a-ES" smtClean="0">
                <a:latin typeface="Arial" pitchFamily="34" charset="0"/>
                <a:cs typeface="Arial" pitchFamily="34" charset="0"/>
              </a:rPr>
              <a:t>7. Release</a:t>
            </a:r>
            <a:endParaRPr lang="ca-E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9244" y="5905607"/>
            <a:ext cx="2072177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a-ES" dirty="0" smtClean="0">
                <a:latin typeface="Arial" pitchFamily="34" charset="0"/>
                <a:cs typeface="Arial" pitchFamily="34" charset="0"/>
              </a:rPr>
              <a:t>8. Manteniment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3600" b="1" dirty="0" smtClean="0">
                <a:latin typeface="Arial" pitchFamily="34" charset="0"/>
                <a:cs typeface="Arial" pitchFamily="34" charset="0"/>
              </a:rPr>
              <a:t>PLANIFICACIÓ - TASQUES</a:t>
            </a:r>
            <a:endParaRPr lang="ca-E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11660" y="2903561"/>
            <a:ext cx="6012668" cy="3549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7544" y="1412776"/>
            <a:ext cx="799288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ca-ES" dirty="0" smtClean="0">
                <a:latin typeface="Arial" pitchFamily="34" charset="0"/>
                <a:cs typeface="Arial" pitchFamily="34" charset="0"/>
              </a:rPr>
              <a:t>El projecte ha sigut planificat per portar-lo a terme en el 2º semestre del curs 2011-2012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ca-ES" dirty="0" smtClean="0">
                <a:latin typeface="Arial" pitchFamily="34" charset="0"/>
                <a:cs typeface="Arial" pitchFamily="34" charset="0"/>
              </a:rPr>
              <a:t>El projecte s’ha dividit en 4 fases i 7 tasques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5" y="1988840"/>
            <a:ext cx="8506573" cy="4248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23224" y="1463125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dirty="0" smtClean="0">
                <a:latin typeface="Arial" pitchFamily="34" charset="0"/>
                <a:cs typeface="Arial" pitchFamily="34" charset="0"/>
              </a:rPr>
              <a:t>La distribució de les tasques ha estat lineal, donat que el projecte es unipersonal:</a:t>
            </a:r>
            <a:endParaRPr lang="ca-E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ca-ES" sz="3200" b="1" dirty="0" smtClean="0">
                <a:latin typeface="Arial" pitchFamily="34" charset="0"/>
                <a:cs typeface="Arial" pitchFamily="34" charset="0"/>
              </a:rPr>
              <a:t>PLANIFICACIÓ - PLANOL</a:t>
            </a:r>
            <a:endParaRPr lang="ca-E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62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smtClean="0">
                <a:latin typeface="Arial" pitchFamily="34" charset="0"/>
                <a:cs typeface="Arial" pitchFamily="34" charset="0"/>
              </a:rPr>
              <a:t>EL DESENVOLUPAMENT</a:t>
            </a:r>
            <a:endParaRPr lang="en-GB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6792"/>
            <a:ext cx="6467214" cy="47473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01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09" y="342877"/>
            <a:ext cx="8229600" cy="1143000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latin typeface="Arial" pitchFamily="34" charset="0"/>
                <a:cs typeface="Arial" pitchFamily="34" charset="0"/>
              </a:rPr>
              <a:t>ENTREGA DEL PFC</a:t>
            </a:r>
            <a:endParaRPr lang="es-E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25" y="1625031"/>
            <a:ext cx="7027611" cy="4032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3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99" y="263164"/>
            <a:ext cx="8346714" cy="730203"/>
          </a:xfrm>
        </p:spPr>
        <p:txBody>
          <a:bodyPr>
            <a:normAutofit/>
          </a:bodyPr>
          <a:lstStyle/>
          <a:p>
            <a:r>
              <a:rPr lang="ca-ES" sz="3600" b="1" smtClean="0">
                <a:latin typeface="Arial" pitchFamily="34" charset="0"/>
                <a:cs typeface="Arial" pitchFamily="34" charset="0"/>
              </a:rPr>
              <a:t>EL VIDEOJOC</a:t>
            </a:r>
            <a:endParaRPr lang="ca-ES" sz="3600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41308"/>
            <a:ext cx="2916707" cy="479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23" y="2432570"/>
            <a:ext cx="2922209" cy="42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51346" y="2538680"/>
            <a:ext cx="669357" cy="757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86024" y="2187737"/>
            <a:ext cx="3018024" cy="1"/>
          </a:xfrm>
          <a:prstGeom prst="straightConnector1">
            <a:avLst/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" idx="0"/>
          </p:cNvCxnSpPr>
          <p:nvPr/>
        </p:nvCxnSpPr>
        <p:spPr>
          <a:xfrm>
            <a:off x="1986025" y="2187738"/>
            <a:ext cx="0" cy="350942"/>
          </a:xfrm>
          <a:prstGeom prst="line">
            <a:avLst/>
          </a:prstGeom>
          <a:ln w="158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1560" y="1406850"/>
            <a:ext cx="4115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ca-ES" sz="1400" smtClean="0">
                <a:latin typeface="Arial" pitchFamily="34" charset="0"/>
                <a:cs typeface="Arial" pitchFamily="34" charset="0"/>
              </a:rPr>
              <a:t>Obrir el menú d’ aplicacions del smartphone.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ca-ES" sz="1400" smtClean="0">
                <a:latin typeface="Arial" pitchFamily="34" charset="0"/>
                <a:cs typeface="Arial" pitchFamily="34" charset="0"/>
              </a:rPr>
              <a:t>Seleccionar el joc a través de la icona:</a:t>
            </a:r>
            <a:endParaRPr lang="ca-E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4960" y="1037518"/>
            <a:ext cx="344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smtClean="0">
                <a:latin typeface="Arial" pitchFamily="34" charset="0"/>
                <a:cs typeface="Arial" pitchFamily="34" charset="0"/>
              </a:rPr>
              <a:t>COMENZANDO A JUGAR:</a:t>
            </a:r>
            <a:endParaRPr lang="ca-ES" i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22792"/>
            <a:ext cx="2916707" cy="479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1880" y="1556792"/>
            <a:ext cx="5330971" cy="4293483"/>
          </a:xfrm>
          <a:prstGeom prst="rect">
            <a:avLst/>
          </a:prstGeom>
          <a:solidFill>
            <a:srgbClr val="CCFF99"/>
          </a:solidFill>
          <a:ln cmpd="thinThick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 dirty="0" smtClean="0">
                <a:latin typeface="Arial" pitchFamily="34" charset="0"/>
                <a:cs typeface="Arial" pitchFamily="34" charset="0"/>
              </a:rPr>
              <a:t>MENÚ PRINCIPAL: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ca-ES" b="1" dirty="0" smtClean="0">
                <a:latin typeface="Arial" pitchFamily="34" charset="0"/>
                <a:cs typeface="Arial" pitchFamily="34" charset="0"/>
              </a:rPr>
              <a:t>START – </a:t>
            </a:r>
            <a:r>
              <a:rPr lang="ca-ES" dirty="0" smtClean="0">
                <a:latin typeface="Arial" pitchFamily="34" charset="0"/>
                <a:cs typeface="Arial" pitchFamily="34" charset="0"/>
              </a:rPr>
              <a:t>Comença el joc.</a:t>
            </a:r>
            <a:endParaRPr lang="ca-ES" b="1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ca-ES" b="1" dirty="0" smtClean="0">
                <a:latin typeface="Arial" pitchFamily="34" charset="0"/>
                <a:cs typeface="Arial" pitchFamily="34" charset="0"/>
              </a:rPr>
              <a:t>OPTIONS </a:t>
            </a:r>
            <a:r>
              <a:rPr lang="ca-ES" dirty="0" smtClean="0">
                <a:latin typeface="Arial" pitchFamily="34" charset="0"/>
                <a:cs typeface="Arial" pitchFamily="34" charset="0"/>
              </a:rPr>
              <a:t>– Selecció de: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ca-ES" dirty="0" smtClean="0">
                <a:latin typeface="Arial" pitchFamily="34" charset="0"/>
                <a:cs typeface="Arial" pitchFamily="34" charset="0"/>
              </a:rPr>
              <a:t>So (YES o NO).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ca-ES" dirty="0" smtClean="0">
                <a:latin typeface="Arial" pitchFamily="34" charset="0"/>
                <a:cs typeface="Arial" pitchFamily="34" charset="0"/>
              </a:rPr>
              <a:t>Grau de dificultat (</a:t>
            </a:r>
            <a:r>
              <a:rPr lang="ca-ES" dirty="0" err="1" smtClean="0">
                <a:latin typeface="Arial" pitchFamily="34" charset="0"/>
                <a:cs typeface="Arial" pitchFamily="34" charset="0"/>
              </a:rPr>
              <a:t>Easy</a:t>
            </a:r>
            <a:r>
              <a:rPr lang="ca-ES" dirty="0" smtClean="0">
                <a:latin typeface="Arial" pitchFamily="34" charset="0"/>
                <a:cs typeface="Arial" pitchFamily="34" charset="0"/>
              </a:rPr>
              <a:t> , Normal, </a:t>
            </a:r>
            <a:r>
              <a:rPr lang="ca-ES" dirty="0" err="1" smtClean="0">
                <a:latin typeface="Arial" pitchFamily="34" charset="0"/>
                <a:cs typeface="Arial" pitchFamily="34" charset="0"/>
              </a:rPr>
              <a:t>Hard</a:t>
            </a:r>
            <a:r>
              <a:rPr lang="ca-ES" dirty="0" smtClean="0">
                <a:latin typeface="Arial" pitchFamily="34" charset="0"/>
                <a:cs typeface="Arial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ca-ES" dirty="0" smtClean="0">
                <a:latin typeface="Arial" pitchFamily="34" charset="0"/>
                <a:cs typeface="Arial" pitchFamily="34" charset="0"/>
              </a:rPr>
              <a:t>Vibració </a:t>
            </a:r>
            <a:r>
              <a:rPr lang="ca-ES" dirty="0">
                <a:latin typeface="Arial" pitchFamily="34" charset="0"/>
                <a:cs typeface="Arial" pitchFamily="34" charset="0"/>
              </a:rPr>
              <a:t>(YES o NO)</a:t>
            </a:r>
            <a:endParaRPr lang="ca-E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ca-ES" b="1" dirty="0" smtClean="0">
                <a:latin typeface="Arial" pitchFamily="34" charset="0"/>
                <a:cs typeface="Arial" pitchFamily="34" charset="0"/>
              </a:rPr>
              <a:t>ABOUT </a:t>
            </a:r>
            <a:r>
              <a:rPr lang="ca-ES" dirty="0" smtClean="0">
                <a:latin typeface="Arial" pitchFamily="34" charset="0"/>
                <a:cs typeface="Arial" pitchFamily="34" charset="0"/>
              </a:rPr>
              <a:t>– Crèdits.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ca-ES" b="1" dirty="0" smtClean="0">
                <a:latin typeface="Arial" pitchFamily="34" charset="0"/>
                <a:cs typeface="Arial" pitchFamily="34" charset="0"/>
              </a:rPr>
              <a:t>HELP </a:t>
            </a:r>
            <a:r>
              <a:rPr lang="ca-ES" dirty="0" smtClean="0">
                <a:latin typeface="Arial" pitchFamily="34" charset="0"/>
                <a:cs typeface="Arial" pitchFamily="34" charset="0"/>
              </a:rPr>
              <a:t>– Informació y textos explicatius de les 	    diferents pantalles del joc.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ca-ES" b="1" dirty="0" smtClean="0">
                <a:latin typeface="Arial" pitchFamily="34" charset="0"/>
                <a:cs typeface="Arial" pitchFamily="34" charset="0"/>
              </a:rPr>
              <a:t>EXIT </a:t>
            </a:r>
            <a:r>
              <a:rPr lang="ca-ES" dirty="0" smtClean="0">
                <a:latin typeface="Arial" pitchFamily="34" charset="0"/>
                <a:cs typeface="Arial" pitchFamily="34" charset="0"/>
              </a:rPr>
              <a:t>– Finalització de la sessió de joc.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7366" y="404664"/>
            <a:ext cx="8346714" cy="730203"/>
          </a:xfrm>
        </p:spPr>
        <p:txBody>
          <a:bodyPr>
            <a:normAutofit/>
          </a:bodyPr>
          <a:lstStyle/>
          <a:p>
            <a:r>
              <a:rPr lang="ca-ES" sz="3600" b="1" smtClean="0">
                <a:latin typeface="Arial" pitchFamily="34" charset="0"/>
                <a:cs typeface="Arial" pitchFamily="34" charset="0"/>
              </a:rPr>
              <a:t>EL VIDEOJOC</a:t>
            </a:r>
            <a:endParaRPr lang="ca-ES" sz="3600" b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" y="1783683"/>
            <a:ext cx="2919710" cy="48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90234"/>
            <a:ext cx="2904728" cy="4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83683"/>
            <a:ext cx="2930858" cy="486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04772" y="106509"/>
            <a:ext cx="8346714" cy="730203"/>
          </a:xfrm>
        </p:spPr>
        <p:txBody>
          <a:bodyPr>
            <a:normAutofit/>
          </a:bodyPr>
          <a:lstStyle/>
          <a:p>
            <a:r>
              <a:rPr lang="ca-ES" sz="3600" b="1" smtClean="0">
                <a:latin typeface="Arial" pitchFamily="34" charset="0"/>
                <a:cs typeface="Arial" pitchFamily="34" charset="0"/>
              </a:rPr>
              <a:t>EL JOC</a:t>
            </a:r>
            <a:endParaRPr lang="ca-ES" sz="3600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2" y="836712"/>
            <a:ext cx="14382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8204" idx="2"/>
          </p:cNvCxnSpPr>
          <p:nvPr/>
        </p:nvCxnSpPr>
        <p:spPr>
          <a:xfrm flipH="1">
            <a:off x="1123909" y="1455837"/>
            <a:ext cx="1" cy="334397"/>
          </a:xfrm>
          <a:prstGeom prst="straightConnector1">
            <a:avLst/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43047" y="1268760"/>
            <a:ext cx="1720841" cy="0"/>
          </a:xfrm>
          <a:prstGeom prst="line">
            <a:avLst/>
          </a:prstGeom>
          <a:ln w="158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63888" y="1268760"/>
            <a:ext cx="0" cy="521474"/>
          </a:xfrm>
          <a:prstGeom prst="straightConnector1">
            <a:avLst/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56695" y="1021672"/>
            <a:ext cx="4803537" cy="0"/>
          </a:xfrm>
          <a:prstGeom prst="line">
            <a:avLst/>
          </a:prstGeom>
          <a:ln w="158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660232" y="1021672"/>
            <a:ext cx="0" cy="758982"/>
          </a:xfrm>
          <a:prstGeom prst="straightConnector1">
            <a:avLst/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7308303" y="163774"/>
            <a:ext cx="1358025" cy="1501254"/>
            <a:chOff x="7308303" y="163774"/>
            <a:chExt cx="1358025" cy="1501254"/>
          </a:xfrm>
        </p:grpSpPr>
        <p:sp>
          <p:nvSpPr>
            <p:cNvPr id="26" name="Rectangle 25"/>
            <p:cNvSpPr/>
            <p:nvPr/>
          </p:nvSpPr>
          <p:spPr>
            <a:xfrm>
              <a:off x="7308303" y="163774"/>
              <a:ext cx="1358025" cy="150125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76543" y="874527"/>
              <a:ext cx="12241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1000" dirty="0" smtClean="0">
                  <a:latin typeface="Arial" pitchFamily="34" charset="0"/>
                  <a:cs typeface="Arial" pitchFamily="34" charset="0"/>
                </a:rPr>
                <a:t>En el menú </a:t>
              </a:r>
              <a:r>
                <a:rPr lang="ca-ES" sz="1000" b="1" dirty="0" smtClean="0">
                  <a:latin typeface="Arial" pitchFamily="34" charset="0"/>
                  <a:cs typeface="Arial" pitchFamily="34" charset="0"/>
                </a:rPr>
                <a:t>HELP</a:t>
              </a:r>
              <a:r>
                <a:rPr lang="ca-ES" sz="10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ca-ES" sz="1000" dirty="0" smtClean="0">
                  <a:latin typeface="Arial" pitchFamily="34" charset="0"/>
                  <a:cs typeface="Arial" pitchFamily="34" charset="0"/>
                </a:rPr>
                <a:t>es troben </a:t>
              </a:r>
              <a:r>
                <a:rPr lang="ca-ES" sz="1000" dirty="0" smtClean="0">
                  <a:latin typeface="Arial" pitchFamily="34" charset="0"/>
                  <a:cs typeface="Arial" pitchFamily="34" charset="0"/>
                </a:rPr>
                <a:t>les pantalles explicatives.</a:t>
              </a:r>
              <a:endParaRPr lang="ca-ES" sz="1000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286983"/>
              <a:ext cx="1080120" cy="562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686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3600" b="1" dirty="0" smtClean="0">
                <a:latin typeface="Arial" pitchFamily="34" charset="0"/>
                <a:cs typeface="Arial" pitchFamily="34" charset="0"/>
              </a:rPr>
              <a:t>INDEX</a:t>
            </a:r>
            <a:endParaRPr lang="ca-E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12776"/>
            <a:ext cx="3466728" cy="478539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ca-ES" sz="1800" dirty="0" smtClean="0">
                <a:latin typeface="Arial" pitchFamily="34" charset="0"/>
                <a:cs typeface="Arial" pitchFamily="34" charset="0"/>
              </a:rPr>
              <a:t>Presentació del projecte</a:t>
            </a:r>
          </a:p>
          <a:p>
            <a:pPr>
              <a:buFont typeface="Wingdings" pitchFamily="2" charset="2"/>
              <a:buChar char="Ø"/>
            </a:pPr>
            <a:r>
              <a:rPr lang="ca-ES" sz="1800" dirty="0" smtClean="0">
                <a:latin typeface="Arial" pitchFamily="34" charset="0"/>
                <a:cs typeface="Arial" pitchFamily="34" charset="0"/>
              </a:rPr>
              <a:t>Justificació</a:t>
            </a:r>
          </a:p>
          <a:p>
            <a:pPr>
              <a:buFont typeface="Wingdings" pitchFamily="2" charset="2"/>
              <a:buChar char="Ø"/>
            </a:pPr>
            <a:r>
              <a:rPr lang="ca-ES" sz="1800" dirty="0" smtClean="0">
                <a:latin typeface="Arial" pitchFamily="34" charset="0"/>
                <a:cs typeface="Arial" pitchFamily="34" charset="0"/>
              </a:rPr>
              <a:t>Tecnologies</a:t>
            </a:r>
          </a:p>
          <a:p>
            <a:pPr lvl="1">
              <a:buFont typeface="Wingdings" pitchFamily="2" charset="2"/>
              <a:buChar char="§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Historia de Android</a:t>
            </a:r>
          </a:p>
          <a:p>
            <a:pPr lvl="1">
              <a:buFont typeface="Wingdings" pitchFamily="2" charset="2"/>
              <a:buChar char="§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Google Play</a:t>
            </a:r>
          </a:p>
          <a:p>
            <a:pPr lvl="1">
              <a:buFont typeface="Wingdings" pitchFamily="2" charset="2"/>
              <a:buChar char="§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OpenGL ES</a:t>
            </a:r>
          </a:p>
          <a:p>
            <a:pPr>
              <a:buFont typeface="Wingdings" pitchFamily="2" charset="2"/>
              <a:buChar char="Ø"/>
            </a:pPr>
            <a:r>
              <a:rPr lang="ca-ES" sz="1800" dirty="0" smtClean="0">
                <a:latin typeface="Arial" pitchFamily="34" charset="0"/>
                <a:cs typeface="Arial" pitchFamily="34" charset="0"/>
              </a:rPr>
              <a:t>El projecte </a:t>
            </a:r>
          </a:p>
          <a:p>
            <a:pPr lvl="1">
              <a:buFont typeface="Wingdings" pitchFamily="2" charset="2"/>
              <a:buChar char="§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Planificació</a:t>
            </a:r>
          </a:p>
          <a:p>
            <a:pPr lvl="1">
              <a:buFont typeface="Wingdings" pitchFamily="2" charset="2"/>
              <a:buChar char="§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El desenvolupament</a:t>
            </a:r>
          </a:p>
          <a:p>
            <a:pPr lvl="1">
              <a:buFont typeface="Wingdings" pitchFamily="2" charset="2"/>
              <a:buChar char="§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El videojoc</a:t>
            </a:r>
          </a:p>
          <a:p>
            <a:pPr lvl="1">
              <a:buFont typeface="Wingdings" pitchFamily="2" charset="2"/>
              <a:buChar char="§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Publicació</a:t>
            </a:r>
          </a:p>
          <a:p>
            <a:pPr lvl="1">
              <a:buFont typeface="Wingdings" pitchFamily="2" charset="2"/>
              <a:buChar char="§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Següents passos</a:t>
            </a:r>
          </a:p>
          <a:p>
            <a:pPr>
              <a:buFont typeface="Wingdings" pitchFamily="2" charset="2"/>
              <a:buChar char="Ø"/>
            </a:pPr>
            <a:r>
              <a:rPr lang="ca-ES" sz="1800" dirty="0" smtClean="0">
                <a:latin typeface="Arial" pitchFamily="34" charset="0"/>
                <a:cs typeface="Arial" pitchFamily="34" charset="0"/>
              </a:rPr>
              <a:t>Conclusions</a:t>
            </a:r>
          </a:p>
          <a:p>
            <a:pPr>
              <a:buFont typeface="Wingdings" pitchFamily="2" charset="2"/>
              <a:buChar char="Ø"/>
            </a:pPr>
            <a:endParaRPr lang="ca-ES" sz="18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endParaRPr lang="ca-ES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346714" cy="730203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latin typeface="Arial" pitchFamily="34" charset="0"/>
                <a:cs typeface="Arial" pitchFamily="34" charset="0"/>
              </a:rPr>
              <a:t>EL </a:t>
            </a:r>
            <a:r>
              <a:rPr lang="en-GB" sz="3600" b="1" dirty="0">
                <a:latin typeface="Arial" pitchFamily="34" charset="0"/>
                <a:cs typeface="Arial" pitchFamily="34" charset="0"/>
              </a:rPr>
              <a:t>VIDEOJOC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5" y="1113527"/>
            <a:ext cx="2046482" cy="72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29" y="1958011"/>
            <a:ext cx="2768825" cy="459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05962"/>
            <a:ext cx="1584176" cy="264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36826"/>
            <a:ext cx="1584176" cy="263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009973" y="1841936"/>
            <a:ext cx="0" cy="684891"/>
          </a:xfrm>
          <a:prstGeom prst="line">
            <a:avLst/>
          </a:prstGeom>
          <a:ln w="31750">
            <a:solidFill>
              <a:srgbClr val="0000FF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09973" y="2526827"/>
            <a:ext cx="509457" cy="0"/>
          </a:xfrm>
          <a:prstGeom prst="straightConnector1">
            <a:avLst/>
          </a:prstGeom>
          <a:ln w="317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39752" y="3504778"/>
            <a:ext cx="1008112" cy="432048"/>
          </a:xfrm>
          <a:prstGeom prst="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12457" y="4468177"/>
            <a:ext cx="1211524" cy="390426"/>
          </a:xfrm>
          <a:prstGeom prst="rect">
            <a:avLst/>
          </a:prstGeom>
          <a:noFill/>
          <a:ln w="3175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95936" y="1700808"/>
            <a:ext cx="1440160" cy="0"/>
          </a:xfrm>
          <a:prstGeom prst="straightConnector1">
            <a:avLst/>
          </a:prstGeom>
          <a:ln w="3175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95936" y="1700808"/>
            <a:ext cx="0" cy="257203"/>
          </a:xfrm>
          <a:prstGeom prst="line">
            <a:avLst/>
          </a:prstGeom>
          <a:ln w="31750">
            <a:solidFill>
              <a:srgbClr val="00FF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267331" y="4677038"/>
            <a:ext cx="1168765" cy="0"/>
          </a:xfrm>
          <a:prstGeom prst="straightConnector1">
            <a:avLst/>
          </a:prstGeom>
          <a:ln w="31750">
            <a:solidFill>
              <a:srgbClr val="80008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26834" y="1205962"/>
            <a:ext cx="648072" cy="369332"/>
          </a:xfrm>
          <a:prstGeom prst="rect">
            <a:avLst/>
          </a:prstGeom>
          <a:noFill/>
          <a:ln w="31750"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YES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26834" y="1727694"/>
            <a:ext cx="648072" cy="369332"/>
          </a:xfrm>
          <a:prstGeom prst="rect">
            <a:avLst/>
          </a:prstGeom>
          <a:noFill/>
          <a:ln w="31750"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NO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26835" y="5084641"/>
            <a:ext cx="1171049" cy="369332"/>
          </a:xfrm>
          <a:prstGeom prst="rect">
            <a:avLst/>
          </a:prstGeom>
          <a:noFill/>
          <a:ln w="31750">
            <a:solidFill>
              <a:srgbClr val="8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EASY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26834" y="5641537"/>
            <a:ext cx="1171049" cy="369332"/>
          </a:xfrm>
          <a:prstGeom prst="rect">
            <a:avLst/>
          </a:prstGeom>
          <a:noFill/>
          <a:ln w="31750">
            <a:solidFill>
              <a:srgbClr val="8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NORMAL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226835" y="6181058"/>
            <a:ext cx="1171049" cy="369332"/>
          </a:xfrm>
          <a:prstGeom prst="rect">
            <a:avLst/>
          </a:prstGeom>
          <a:noFill/>
          <a:ln w="31750">
            <a:solidFill>
              <a:srgbClr val="8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4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smtClean="0">
                <a:latin typeface="Arial" pitchFamily="34" charset="0"/>
                <a:cs typeface="Arial" pitchFamily="34" charset="0"/>
              </a:rPr>
              <a:t>EL VIDEOJOC – Samsung </a:t>
            </a:r>
            <a:r>
              <a:rPr lang="es-ES" sz="3200" b="1" dirty="0" err="1" smtClean="0">
                <a:latin typeface="Arial" pitchFamily="34" charset="0"/>
                <a:cs typeface="Arial" pitchFamily="34" charset="0"/>
              </a:rPr>
              <a:t>Galaxy</a:t>
            </a:r>
            <a:r>
              <a:rPr lang="es-ES" sz="3200" b="1" dirty="0" smtClean="0">
                <a:latin typeface="Arial" pitchFamily="34" charset="0"/>
                <a:cs typeface="Arial" pitchFamily="34" charset="0"/>
              </a:rPr>
              <a:t> S II</a:t>
            </a:r>
            <a:endParaRPr lang="en-GB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5953572" cy="4709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1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s-ES" sz="3200" b="1" dirty="0">
                <a:latin typeface="Arial" pitchFamily="34" charset="0"/>
                <a:cs typeface="Arial" pitchFamily="34" charset="0"/>
              </a:rPr>
              <a:t>EL VIDEOJOC – EN </a:t>
            </a:r>
            <a:r>
              <a:rPr lang="es-ES" sz="3200" b="1" dirty="0" smtClean="0">
                <a:latin typeface="Arial" pitchFamily="34" charset="0"/>
                <a:cs typeface="Arial" pitchFamily="34" charset="0"/>
              </a:rPr>
              <a:t>EL EMULADOR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791" y="2002488"/>
            <a:ext cx="3816424" cy="351785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56263" y="2650560"/>
            <a:ext cx="357389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2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3200" b="1" smtClean="0">
                <a:latin typeface="Arial" pitchFamily="34" charset="0"/>
                <a:cs typeface="Arial" pitchFamily="34" charset="0"/>
              </a:rPr>
              <a:t>PUBLICACIÓ DEL VIDEOJOC</a:t>
            </a:r>
            <a:endParaRPr lang="ca-ES" sz="3200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96" y="1648557"/>
            <a:ext cx="8147248" cy="4064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934616" y="4168837"/>
            <a:ext cx="1584176" cy="504056"/>
          </a:xfrm>
          <a:prstGeom prst="rect">
            <a:avLst/>
          </a:prstGeom>
          <a:noFill/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TextBox 4"/>
          <p:cNvSpPr txBox="1"/>
          <p:nvPr/>
        </p:nvSpPr>
        <p:spPr>
          <a:xfrm>
            <a:off x="4928395" y="5955675"/>
            <a:ext cx="266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i="1" smtClean="0">
                <a:solidFill>
                  <a:srgbClr val="660033"/>
                </a:solidFill>
                <a:latin typeface="Arial" pitchFamily="34" charset="0"/>
                <a:cs typeface="Arial" pitchFamily="34" charset="0"/>
              </a:rPr>
              <a:t>Pujada de l’applicació a Google Play</a:t>
            </a:r>
            <a:endParaRPr lang="ca-ES" b="1" i="1">
              <a:solidFill>
                <a:srgbClr val="660033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 flipH="1">
            <a:off x="6588224" y="4672893"/>
            <a:ext cx="1138480" cy="1276387"/>
          </a:xfrm>
          <a:prstGeom prst="straightConnector1">
            <a:avLst/>
          </a:prstGeom>
          <a:ln w="28575">
            <a:solidFill>
              <a:srgbClr val="66003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5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6516216" cy="3939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552" y="596295"/>
            <a:ext cx="8229600" cy="1896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732240" y="1268760"/>
            <a:ext cx="792088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/>
          <p:cNvSpPr/>
          <p:nvPr/>
        </p:nvSpPr>
        <p:spPr>
          <a:xfrm>
            <a:off x="2227184" y="5085184"/>
            <a:ext cx="6305256" cy="1584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" name="TextBox 3"/>
          <p:cNvSpPr txBox="1"/>
          <p:nvPr/>
        </p:nvSpPr>
        <p:spPr>
          <a:xfrm>
            <a:off x="4211960" y="620688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 smtClean="0">
                <a:latin typeface="Arial" pitchFamily="34" charset="0"/>
                <a:cs typeface="Arial" pitchFamily="34" charset="0"/>
              </a:rPr>
              <a:t>Llistat d’errors detectats per </a:t>
            </a:r>
            <a:r>
              <a:rPr lang="ca-ES" sz="1600" i="1" smtClean="0">
                <a:latin typeface="Arial" pitchFamily="34" charset="0"/>
                <a:cs typeface="Arial" pitchFamily="34" charset="0"/>
              </a:rPr>
              <a:t>Google</a:t>
            </a:r>
            <a:endParaRPr lang="ca-ES" sz="1600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5877272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i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ca-ES" sz="1600" smtClean="0"/>
              <a:t>Detall d’un error en particular</a:t>
            </a:r>
            <a:endParaRPr lang="ca-ES" sz="1600"/>
          </a:p>
        </p:txBody>
      </p:sp>
      <p:cxnSp>
        <p:nvCxnSpPr>
          <p:cNvPr id="9" name="Straight Connector 8"/>
          <p:cNvCxnSpPr/>
          <p:nvPr/>
        </p:nvCxnSpPr>
        <p:spPr>
          <a:xfrm>
            <a:off x="8964488" y="1484784"/>
            <a:ext cx="0" cy="4015898"/>
          </a:xfrm>
          <a:prstGeom prst="line">
            <a:avLst/>
          </a:prstGeom>
          <a:ln w="285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24328" y="1484784"/>
            <a:ext cx="1440160" cy="0"/>
          </a:xfrm>
          <a:prstGeom prst="line">
            <a:avLst/>
          </a:prstGeom>
          <a:ln w="285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532440" y="5500682"/>
            <a:ext cx="432048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smtClean="0">
                <a:latin typeface="Arial" pitchFamily="34" charset="0"/>
                <a:cs typeface="Arial" pitchFamily="34" charset="0"/>
              </a:rPr>
              <a:t>SEGUENTS PASSOS</a:t>
            </a:r>
            <a:endParaRPr lang="en-GB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ca-ES" sz="1800" dirty="0" smtClean="0">
                <a:latin typeface="Arial" pitchFamily="34" charset="0"/>
                <a:cs typeface="Arial" pitchFamily="34" charset="0"/>
              </a:rPr>
              <a:t>Un cop distribuïda la primera versió de AEON SPACE FIGHTER per la realització del PFC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Fer un seguiment dels usuaris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Fer un seguiment dels errors reportats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Possibles millores</a:t>
            </a:r>
          </a:p>
          <a:p>
            <a:pPr marL="0" indent="0">
              <a:buNone/>
            </a:pPr>
            <a:endParaRPr lang="ca-ES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0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3200" b="1" dirty="0" smtClean="0">
                <a:latin typeface="Arial" pitchFamily="34" charset="0"/>
                <a:cs typeface="Arial" pitchFamily="34" charset="0"/>
              </a:rPr>
              <a:t>CONCLUSIONS</a:t>
            </a:r>
            <a:endParaRPr lang="ca-E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Al inici: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Abast del projecte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Motivació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Durant el desenvolupament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Objectiu massa gran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Poc temps, I problemes durant el desenvolupament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Al Final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Entrega del projecte.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Molt content amb el resultat final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Conclusió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Dificultat amb el cicle de vida del desenvolupament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Dificultat per anticipar la problemàtiques del desenvolupament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2100" dirty="0" smtClean="0">
                <a:latin typeface="Arial" pitchFamily="34" charset="0"/>
                <a:cs typeface="Arial" pitchFamily="34" charset="0"/>
              </a:rPr>
              <a:t>Orgullós del resultat final.</a:t>
            </a:r>
            <a:endParaRPr lang="ca-ES" sz="21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9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3200" b="1" dirty="0" smtClean="0">
                <a:latin typeface="Arial" pitchFamily="34" charset="0"/>
                <a:cs typeface="Arial" pitchFamily="34" charset="0"/>
              </a:rPr>
              <a:t>PRESENTACIÓ PROJECTE</a:t>
            </a:r>
            <a:endParaRPr lang="ca-E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ca-ES" sz="2200" dirty="0" smtClean="0">
                <a:latin typeface="Arial" pitchFamily="34" charset="0"/>
                <a:cs typeface="Arial" pitchFamily="34" charset="0"/>
              </a:rPr>
              <a:t>INTRODUCCIÓ</a:t>
            </a:r>
          </a:p>
          <a:p>
            <a:pPr lvl="1" algn="just">
              <a:lnSpc>
                <a:spcPct val="150000"/>
              </a:lnSpc>
            </a:pPr>
            <a:r>
              <a:rPr lang="ca-ES" sz="1800" u="sng" dirty="0" smtClean="0">
                <a:latin typeface="Arial" pitchFamily="34" charset="0"/>
                <a:cs typeface="Arial" pitchFamily="34" charset="0"/>
              </a:rPr>
              <a:t>Àrea del projecte:</a:t>
            </a:r>
            <a:r>
              <a:rPr lang="ca-ES" sz="1800" dirty="0" smtClean="0">
                <a:latin typeface="Arial" pitchFamily="34" charset="0"/>
                <a:cs typeface="Arial" pitchFamily="34" charset="0"/>
              </a:rPr>
              <a:t> Programació d’aplicacions per mòbils.</a:t>
            </a:r>
          </a:p>
          <a:p>
            <a:pPr lvl="1" algn="just">
              <a:lnSpc>
                <a:spcPct val="150000"/>
              </a:lnSpc>
            </a:pPr>
            <a:r>
              <a:rPr lang="ca-ES" sz="1800" u="sng" dirty="0" smtClean="0">
                <a:latin typeface="Arial" pitchFamily="34" charset="0"/>
                <a:cs typeface="Arial" pitchFamily="34" charset="0"/>
              </a:rPr>
              <a:t>Temàtica:</a:t>
            </a:r>
            <a:r>
              <a:rPr lang="ca-ES" sz="1800" dirty="0" smtClean="0">
                <a:latin typeface="Arial" pitchFamily="34" charset="0"/>
                <a:cs typeface="Arial" pitchFamily="34" charset="0"/>
              </a:rPr>
              <a:t> Videojocs per dispositius mòbils.</a:t>
            </a:r>
          </a:p>
          <a:p>
            <a:pPr lvl="1" algn="just">
              <a:lnSpc>
                <a:spcPct val="150000"/>
              </a:lnSpc>
            </a:pPr>
            <a:r>
              <a:rPr lang="ca-ES" sz="1800" u="sng" dirty="0" smtClean="0">
                <a:latin typeface="Arial" pitchFamily="34" charset="0"/>
                <a:cs typeface="Arial" pitchFamily="34" charset="0"/>
              </a:rPr>
              <a:t>Objectiu:</a:t>
            </a:r>
            <a:r>
              <a:rPr lang="ca-ES" sz="1800" dirty="0" smtClean="0">
                <a:latin typeface="Arial" pitchFamily="34" charset="0"/>
                <a:cs typeface="Arial" pitchFamily="34" charset="0"/>
              </a:rPr>
              <a:t> Desenvolupar videojoc per la plataforma Android, aprofundir en el coneixement de la programació en aquesta plataforma, i en OpenGL ES.</a:t>
            </a:r>
          </a:p>
          <a:p>
            <a:pPr lvl="1" algn="just"/>
            <a:endParaRPr lang="ca-ES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80920" cy="4536504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ca-ES" sz="1800" dirty="0" smtClean="0">
                <a:latin typeface="Arial" pitchFamily="34" charset="0"/>
                <a:cs typeface="Arial" pitchFamily="34" charset="0"/>
              </a:rPr>
              <a:t>Conèixer </a:t>
            </a:r>
            <a:r>
              <a:rPr lang="ca-ES" sz="1800" dirty="0">
                <a:latin typeface="Arial" pitchFamily="34" charset="0"/>
                <a:cs typeface="Arial" pitchFamily="34" charset="0"/>
              </a:rPr>
              <a:t>el mon del desenvolupament per mòbils (Android)</a:t>
            </a:r>
          </a:p>
          <a:p>
            <a:pPr marL="3429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ca-ES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1800" dirty="0">
                <a:latin typeface="Arial" pitchFamily="34" charset="0"/>
                <a:cs typeface="Arial" pitchFamily="34" charset="0"/>
              </a:rPr>
              <a:t>Aprofundir en el mercat del videojoc per plataformes mòbils</a:t>
            </a:r>
          </a:p>
          <a:p>
            <a:pPr marL="3429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ca-ES" sz="1800" dirty="0">
                <a:latin typeface="Arial" pitchFamily="34" charset="0"/>
                <a:cs typeface="Arial" pitchFamily="34" charset="0"/>
              </a:rPr>
              <a:t>Desenvolupament de videojocs; la meva passió</a:t>
            </a:r>
          </a:p>
          <a:p>
            <a:pPr marL="3429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ca-ES" sz="1800" dirty="0">
                <a:latin typeface="Arial" pitchFamily="34" charset="0"/>
                <a:cs typeface="Arial" pitchFamily="34" charset="0"/>
              </a:rPr>
              <a:t>Aprofundir en el desenvolupament de programari recreatiu per aquestes noves plataformes.</a:t>
            </a:r>
          </a:p>
          <a:p>
            <a:pPr marL="0" indent="0">
              <a:buNone/>
            </a:pPr>
            <a:endParaRPr lang="ca-ES" sz="1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ca-ES" sz="3200" b="1" dirty="0" smtClean="0">
                <a:latin typeface="Arial" pitchFamily="34" charset="0"/>
                <a:cs typeface="Arial" pitchFamily="34" charset="0"/>
              </a:rPr>
              <a:t>JUSTIFICACIÓ</a:t>
            </a:r>
            <a:endParaRPr lang="ca-ES" sz="3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46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19256" cy="922114"/>
          </a:xfrm>
        </p:spPr>
        <p:txBody>
          <a:bodyPr>
            <a:normAutofit/>
          </a:bodyPr>
          <a:lstStyle/>
          <a:p>
            <a:r>
              <a:rPr lang="ca-ES" sz="3600" b="1" dirty="0" smtClean="0">
                <a:latin typeface="Arial" pitchFamily="34" charset="0"/>
                <a:cs typeface="Arial" pitchFamily="34" charset="0"/>
              </a:rPr>
              <a:t>ANDROID - HISTORIA</a:t>
            </a:r>
            <a:endParaRPr lang="ca-E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909" y="257972"/>
            <a:ext cx="864096" cy="9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8468" y="1772816"/>
            <a:ext cx="60301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2003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Andy </a:t>
            </a:r>
            <a:r>
              <a:rPr lang="ca-ES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Rubin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Rich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Miner, Nick Sears y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Chris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White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van fundar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Android Inc. Activitat inicial: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el desenvolupament de programari per telèfons mòbils.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Agosto 2005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Google compra  Android Inc. (22 mesos de vida). 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5 Novembre 2007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Anunci oficial de Android. P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lataforma de codi obert per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mobils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presentat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mab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la garantia de ser un sistema operatiu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bassat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en Linux. 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23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Septembre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2008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ca-ES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Mobil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modelo G1 de HTC amb la p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rimera versió final de Android, 1.0.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35" y="4046371"/>
            <a:ext cx="2376264" cy="187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35" y="1465815"/>
            <a:ext cx="263842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7544" y="1215756"/>
            <a:ext cx="252028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ca-ES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ORIGEN: </a:t>
            </a:r>
          </a:p>
        </p:txBody>
      </p:sp>
    </p:spTree>
    <p:extLst>
      <p:ext uri="{BB962C8B-B14F-4D97-AF65-F5344CB8AC3E}">
        <p14:creationId xmlns:p14="http://schemas.microsoft.com/office/powerpoint/2010/main" val="5695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0453" y="980728"/>
            <a:ext cx="25202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dirty="0">
                <a:latin typeface="Arial" pitchFamily="34" charset="0"/>
                <a:cs typeface="Arial" pitchFamily="34" charset="0"/>
                <a:sym typeface="Wingdings" pitchFamily="2" charset="2"/>
              </a:rPr>
              <a:t>ACTUALIZACIONES: </a:t>
            </a:r>
            <a:endParaRPr lang="en-GB" i="1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19256" cy="922114"/>
          </a:xfrm>
        </p:spPr>
        <p:txBody>
          <a:bodyPr>
            <a:normAutofit/>
          </a:bodyPr>
          <a:lstStyle/>
          <a:p>
            <a:r>
              <a:rPr lang="ca-ES" sz="3200" b="1" dirty="0">
                <a:latin typeface="Arial" pitchFamily="34" charset="0"/>
                <a:cs typeface="Arial" pitchFamily="34" charset="0"/>
              </a:rPr>
              <a:t>ANDROID - HISTORIA</a:t>
            </a:r>
            <a:endParaRPr lang="en-GB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68" y="1656498"/>
            <a:ext cx="1524399" cy="1768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83" y="1607971"/>
            <a:ext cx="1872208" cy="179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139" y="1745904"/>
            <a:ext cx="1489061" cy="154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27" y="4345623"/>
            <a:ext cx="1453281" cy="1534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1" y="1608873"/>
            <a:ext cx="1489061" cy="18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397" y="4345623"/>
            <a:ext cx="1650479" cy="163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1414" y="3484352"/>
            <a:ext cx="2019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Cupcake (1.5)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50699" y="3475974"/>
            <a:ext cx="1543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Donut (1.6)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40637" y="3500917"/>
            <a:ext cx="1543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Eclair</a:t>
            </a: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(2.0)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18139" y="3451744"/>
            <a:ext cx="15306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Froyo</a:t>
            </a: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(2.2)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7731" y="5860137"/>
            <a:ext cx="23782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Gingerbread (2.3)</a:t>
            </a:r>
          </a:p>
        </p:txBody>
      </p:sp>
      <p:sp>
        <p:nvSpPr>
          <p:cNvPr id="3" name="Rectangle 2"/>
          <p:cNvSpPr/>
          <p:nvPr/>
        </p:nvSpPr>
        <p:spPr>
          <a:xfrm>
            <a:off x="5649084" y="5994630"/>
            <a:ext cx="313811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Ice Cream Sandwich (4.0)</a:t>
            </a:r>
          </a:p>
          <a:p>
            <a:pPr algn="ctr">
              <a:lnSpc>
                <a:spcPct val="150000"/>
              </a:lnSpc>
            </a:pPr>
            <a:r>
              <a:rPr lang="en-GB" sz="12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19-Octubre-2011</a:t>
            </a:r>
            <a:endParaRPr lang="en-GB" sz="1200" i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180" y="4151313"/>
            <a:ext cx="1508558" cy="190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53288" y="6022842"/>
            <a:ext cx="229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i="1" dirty="0" err="1">
                <a:latin typeface="Arial" pitchFamily="34" charset="0"/>
                <a:cs typeface="Arial" pitchFamily="34" charset="0"/>
              </a:rPr>
              <a:t>Honeycomb</a:t>
            </a:r>
            <a:r>
              <a:rPr lang="es-ES" sz="2000" i="1" dirty="0">
                <a:latin typeface="Arial" pitchFamily="34" charset="0"/>
                <a:cs typeface="Arial" pitchFamily="34" charset="0"/>
              </a:rPr>
              <a:t> (3.0</a:t>
            </a:r>
            <a:r>
              <a:rPr lang="es-ES" sz="2000" i="1" dirty="0" smtClean="0">
                <a:latin typeface="Arial" pitchFamily="34" charset="0"/>
                <a:cs typeface="Arial" pitchFamily="34" charset="0"/>
              </a:rPr>
              <a:t>) </a:t>
            </a:r>
            <a:endParaRPr lang="en-GB" sz="20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24386"/>
            <a:ext cx="12668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19256" cy="922114"/>
          </a:xfrm>
        </p:spPr>
        <p:txBody>
          <a:bodyPr>
            <a:normAutofit/>
          </a:bodyPr>
          <a:lstStyle/>
          <a:p>
            <a:r>
              <a:rPr lang="ca-ES" sz="3200" b="1" dirty="0">
                <a:latin typeface="Arial" pitchFamily="34" charset="0"/>
                <a:cs typeface="Arial" pitchFamily="34" charset="0"/>
              </a:rPr>
              <a:t>ANDROID - HISTORIA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196" y="1556792"/>
            <a:ext cx="81918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Google </a:t>
            </a:r>
            <a:r>
              <a:rPr lang="ca-ES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estaría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“cuinant” la següent versió de Android, </a:t>
            </a:r>
            <a:r>
              <a:rPr lang="ca-ES" sz="1600" b="1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Jelly</a:t>
            </a:r>
            <a:r>
              <a:rPr lang="ca-ES" sz="1600" b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ca-ES" sz="1600" b="1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Bean</a:t>
            </a:r>
            <a:r>
              <a:rPr lang="ca-ES" sz="1600" b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. 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U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na espècie de caramel de fruites, que segueix la línia de dolços i postres que donen nom a cada actualització de sistema llençat fins a la data.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Millores: 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1400" dirty="0" smtClean="0">
                <a:latin typeface="Arial" pitchFamily="34" charset="0"/>
                <a:cs typeface="Arial" pitchFamily="34" charset="0"/>
              </a:rPr>
              <a:t>Integració d’una versió potent i completament sincronitzat amb la versió d'escriptori de Google </a:t>
            </a:r>
            <a:r>
              <a:rPr lang="ca-ES" sz="1400" dirty="0" err="1" smtClean="0">
                <a:latin typeface="Arial" pitchFamily="34" charset="0"/>
                <a:cs typeface="Arial" pitchFamily="34" charset="0"/>
              </a:rPr>
              <a:t>Chrome</a:t>
            </a:r>
            <a:endParaRPr lang="ca-ES" sz="1400" dirty="0" smtClean="0">
              <a:latin typeface="Arial" pitchFamily="34" charset="0"/>
              <a:cs typeface="Arial" pitchFamily="34" charset="0"/>
            </a:endParaRP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1400" dirty="0" smtClean="0">
                <a:latin typeface="Arial" pitchFamily="34" charset="0"/>
                <a:cs typeface="Arial" pitchFamily="34" charset="0"/>
              </a:rPr>
              <a:t>La incorporació d’un gestor de fitxers de sèrie.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1400" dirty="0" smtClean="0">
                <a:latin typeface="Arial" pitchFamily="34" charset="0"/>
                <a:cs typeface="Arial" pitchFamily="34" charset="0"/>
              </a:rPr>
              <a:t>El llançament simultani de les actualitzacions sense dependre dels fabricants i la possibilitat de desactivar la interfície “propietària” de cadascun d'ells per treballar con el genèric de Android de forma senzilla.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1400" dirty="0" smtClean="0">
                <a:latin typeface="Arial" pitchFamily="34" charset="0"/>
                <a:cs typeface="Arial" pitchFamily="34" charset="0"/>
              </a:rPr>
              <a:t>La possibilitat de treballar en format apaïsat (estil tableta) en la pantalla principal sense necessitat d’activar el teclat.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Número de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apps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del sistema va arribar recentment a 400.000, 2/3 de les quals son gratuïtes i a 10.000.000 descarregues.</a:t>
            </a:r>
            <a:endParaRPr lang="ca-ES" sz="16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211" y="1029206"/>
            <a:ext cx="252028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ca-ES" i="1" smtClean="0">
                <a:latin typeface="Arial" pitchFamily="34" charset="0"/>
                <a:cs typeface="Arial" pitchFamily="34" charset="0"/>
                <a:sym typeface="Wingdings" pitchFamily="2" charset="2"/>
              </a:rPr>
              <a:t>FUTURO: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43049"/>
            <a:ext cx="1656184" cy="1114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7705"/>
            <a:ext cx="8229600" cy="1143000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latin typeface="Arial" pitchFamily="34" charset="0"/>
                <a:cs typeface="Arial" pitchFamily="34" charset="0"/>
              </a:rPr>
              <a:t>ANDROID - ADT</a:t>
            </a:r>
            <a:endParaRPr lang="en-GB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4508715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ca-ES" sz="1600" dirty="0">
                <a:latin typeface="Arial" pitchFamily="34" charset="0"/>
                <a:cs typeface="Arial" pitchFamily="34" charset="0"/>
              </a:rPr>
              <a:t>Google proveeix del Android Development Tools (ADT) com a “framework” de desenvolupament d’aplicacions per Android, juntament amb Eclipse que es el IDE suportat oficialment. ADT conté totes les funcionalitats requerides, per crear, compilar i desplegar aplicacions per Android, utilitzant tant Eclipse com la línia de comandes. Hi ha adaptacions per poder fer servir altres IDEs com IntellJ o Netbeans, però no estan suportats oficialment. Per últim ADT també proveeix d’un emulador, amb el qual es poden provar les aplicacions Android sense un dispositiu Android real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 algn="just">
              <a:buNone/>
            </a:pPr>
            <a:endParaRPr lang="en-GB" sz="1600" dirty="0"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Les </a:t>
            </a:r>
            <a:r>
              <a:rPr lang="ca-ES" sz="1600" dirty="0">
                <a:latin typeface="Arial" pitchFamily="34" charset="0"/>
                <a:cs typeface="Arial" pitchFamily="34" charset="0"/>
              </a:rPr>
              <a:t>aplicacions Android estan escrites principalment en Java, les quals seran compilades in convertides en *.class per el JDK. Un cop això, el ADT proveeix d’una eina anomenada “DX” que converteix aquestes classes Java en fitxers *.dex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 algn="just">
              <a:buNone/>
            </a:pPr>
            <a:endParaRPr lang="en-GB" sz="1600" dirty="0"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Un </a:t>
            </a:r>
            <a:r>
              <a:rPr lang="ca-ES" sz="1600" dirty="0">
                <a:latin typeface="Arial" pitchFamily="34" charset="0"/>
                <a:cs typeface="Arial" pitchFamily="34" charset="0"/>
              </a:rPr>
              <a:t>cop realitzat aquest pas, aquest fitxer *.dex i tots els recursos de l’aplicació (imatges, fitxers XML, música, etc), s’empaquetaran dintre d’un fitxer *.apk que serà el instal·lable o binari del nostre projecte. Aquest fitxer resultant doncs, es podrà instal·lar en dispositius Android via la eina “adb” (manualment) o a traves de Google Play.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en-GB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072" y="128113"/>
            <a:ext cx="1007092" cy="97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71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11722"/>
            <a:ext cx="8229600" cy="114300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latin typeface="Arial" pitchFamily="34" charset="0"/>
                <a:cs typeface="Arial" pitchFamily="34" charset="0"/>
              </a:rPr>
              <a:t>GOOGLE PLAY</a:t>
            </a:r>
            <a:endParaRPr lang="en-GB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25508"/>
            <a:ext cx="8352928" cy="309634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>
                <a:latin typeface="Arial" pitchFamily="34" charset="0"/>
                <a:cs typeface="Arial" pitchFamily="34" charset="0"/>
              </a:rPr>
              <a:t>Les aplicacions es desenvolupen habitualment en el llenguatge Java amb el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ADT, </a:t>
            </a:r>
            <a:r>
              <a:rPr lang="ca-ES" sz="1600" dirty="0">
                <a:latin typeface="Arial" pitchFamily="34" charset="0"/>
                <a:cs typeface="Arial" pitchFamily="34" charset="0"/>
              </a:rPr>
              <a:t>però es poden trobar d’altres eines de desenvolupament. En número d’aplicacions va arribar fa poc a la xifra de 400.000 (2/3 de les qual son gratuïtes) i als 10.000.000 de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descarregues.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>
                <a:latin typeface="Arial" pitchFamily="34" charset="0"/>
                <a:cs typeface="Arial" pitchFamily="34" charset="0"/>
              </a:rPr>
              <a:t>Google Play és la botiga en línia de programes i videojocs desenvolupada per Google per dispositius Android. L’aplicació s’anomena “Play Store” i es troba instal·lada a la majoria de dispositius Android, i permet els seus usuaris navegar i descarregar aplicacions  publicades per la comunitat de desenvolupadors. </a:t>
            </a:r>
            <a:endParaRPr lang="en-GB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59778"/>
            <a:ext cx="1846217" cy="55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796" y="4093111"/>
            <a:ext cx="4264460" cy="26341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33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587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1221</Words>
  <Application>Microsoft Office PowerPoint</Application>
  <PresentationFormat>On-screen Show (4:3)</PresentationFormat>
  <Paragraphs>135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AEON SPACE FIGHTER</vt:lpstr>
      <vt:lpstr>INDEX</vt:lpstr>
      <vt:lpstr>PRESENTACIÓ PROJECTE</vt:lpstr>
      <vt:lpstr>JUSTIFICACIÓ</vt:lpstr>
      <vt:lpstr>ANDROID - HISTORIA</vt:lpstr>
      <vt:lpstr>ANDROID - HISTORIA</vt:lpstr>
      <vt:lpstr>ANDROID - HISTORIA</vt:lpstr>
      <vt:lpstr>ANDROID - ADT</vt:lpstr>
      <vt:lpstr>GOOGLE PLAY</vt:lpstr>
      <vt:lpstr>OPENGL per Android, OPENGL ES</vt:lpstr>
      <vt:lpstr>EL PROJECTE</vt:lpstr>
      <vt:lpstr>SOFTWARE DEVELOPMENT LIFECYCLE</vt:lpstr>
      <vt:lpstr>PLANIFICACIÓ - TASQUES</vt:lpstr>
      <vt:lpstr>PLANIFICACIÓ - PLANOL</vt:lpstr>
      <vt:lpstr>EL DESENVOLUPAMENT</vt:lpstr>
      <vt:lpstr>ENTREGA DEL PFC</vt:lpstr>
      <vt:lpstr>EL VIDEOJOC</vt:lpstr>
      <vt:lpstr>EL VIDEOJOC</vt:lpstr>
      <vt:lpstr>EL JOC</vt:lpstr>
      <vt:lpstr>EL VIDEOJOC</vt:lpstr>
      <vt:lpstr>EL VIDEOJOC – Samsung Galaxy S II</vt:lpstr>
      <vt:lpstr>EL VIDEOJOC – EN EL EMULADOR</vt:lpstr>
      <vt:lpstr>PUBLICACIÓ DEL VIDEOJOC</vt:lpstr>
      <vt:lpstr>PowerPoint Presentation</vt:lpstr>
      <vt:lpstr>SEGUENTS PASSOS</vt:lpstr>
      <vt:lpstr>CONCLUSIONS</vt:lpstr>
    </vt:vector>
  </TitlesOfParts>
  <Company>European Space Agency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Estela Prol</dc:creator>
  <cp:lastModifiedBy>aeonphyxius</cp:lastModifiedBy>
  <cp:revision>112</cp:revision>
  <dcterms:created xsi:type="dcterms:W3CDTF">2012-06-04T15:07:49Z</dcterms:created>
  <dcterms:modified xsi:type="dcterms:W3CDTF">2012-06-08T21:56:17Z</dcterms:modified>
</cp:coreProperties>
</file>